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6"/>
  </p:notesMasterIdLst>
  <p:sldIdLst>
    <p:sldId id="256" r:id="rId2"/>
    <p:sldId id="257" r:id="rId3"/>
    <p:sldId id="258" r:id="rId4"/>
    <p:sldId id="259" r:id="rId5"/>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56" autoAdjust="0"/>
    <p:restoredTop sz="94660"/>
  </p:normalViewPr>
  <p:slideViewPr>
    <p:cSldViewPr snapToGrid="0">
      <p:cViewPr>
        <p:scale>
          <a:sx n="40" d="100"/>
          <a:sy n="40" d="100"/>
        </p:scale>
        <p:origin x="504" y="144"/>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commentAuthors" Target="commentAuthors.xml"/><Relationship Id="rId12" Type="http://schemas.microsoft.com/office/2018/10/relationships/authors" Targe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25973637"/>
            <a:ext cx="27432000" cy="11115645"/>
          </a:xfrm>
          <a:prstGeom prst="rect">
            <a:avLst/>
          </a:prstGeom>
          <a:noFill/>
          <a:ln>
            <a:noFill/>
          </a:ln>
        </p:spPr>
        <p:txBody>
          <a:bodyPr spcFirstLastPara="1" wrap="square" lIns="650132" tIns="650132" rIns="650132" bIns="650132" anchor="t" anchorCtr="0">
            <a:spAutoFit/>
          </a:bodyPr>
          <a:lstStyle/>
          <a:p>
            <a:r>
              <a:rPr lang="en-GB" sz="2900" b="1" u="sng" dirty="0"/>
              <a:t>Figure 1: Field collections and experimental design.</a:t>
            </a:r>
            <a:r>
              <a:rPr lang="en-GB" sz="3200" dirty="0"/>
              <a:t> Non-bleached and bleached corals were collected from a reef in </a:t>
            </a:r>
            <a:r>
              <a:rPr lang="en-GB" sz="3200" dirty="0" err="1"/>
              <a:t>Mo’orea</a:t>
            </a:r>
            <a:r>
              <a:rPr lang="en-GB" sz="3200" dirty="0"/>
              <a:t>, French Polynesia immediately following a bleaching event. A) Picture of the LTER1 fore reef in </a:t>
            </a:r>
            <a:r>
              <a:rPr lang="en-GB" sz="3200" dirty="0" err="1"/>
              <a:t>Mo’orea</a:t>
            </a:r>
            <a:r>
              <a:rPr lang="en-GB" sz="3200" dirty="0"/>
              <a:t>, French Polynesia representative of the status of the reef where both bleached and non-bleached corals were present. A.I-A.V) depict the experimental design and sampling from coral nubbin collection (A.I), 7 day </a:t>
            </a:r>
            <a:r>
              <a:rPr lang="en-GB" sz="3200" dirty="0" err="1"/>
              <a:t>pretreatment</a:t>
            </a:r>
            <a:r>
              <a:rPr lang="en-GB" sz="3200" dirty="0"/>
              <a:t> in flow through aquaria (A.II), DOM exudation (A.III), 36 hour dark bottle incubation (A.IV), and sampling (A.V). B) Mean seawater temperatures over the period from January 1st 2018 until December 31st 2019 from 3 fore reef LTER sites. The </a:t>
            </a:r>
            <a:r>
              <a:rPr lang="en-GB" sz="3200" dirty="0" err="1"/>
              <a:t>Mo'orea</a:t>
            </a:r>
            <a:r>
              <a:rPr lang="en-GB" sz="3200" dirty="0"/>
              <a:t> Coral Reef Long Term Ecological Research (MCR LTER) daily average water temperature data time series was combined from 3 sites on the MCR LTER fore reef: FOR1, FOR4 and FOR5 (GPS location: 17°28'30.0"S 149°50'13.2"W; 17°32'49.2"S 149°46'08.4"W; 17°34'55.2"S 149°52'30.0"W; respectively). From each location data from five sensors (“upper water column”, “middle water column”, “bottom water column”, “temperature shallow”, and “temperature deeper”) was used to calculate the average temperature +/- 1 standard deviation. Standard deviation depicted in blue. The orange line indicates the thermal stress accumulation threshold level of 29°C. Bleaching was first observed in April 2019,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 subset of collected nubbins were sacrificed after the three day acclimatization period for symbiont cell concentration analysis to validate the observed bleaching status at collection (C). Healthy corals had significantly higher symbiont levels compared to bleached corals (two-way ANOVA, F=45.552, p=2.67e-08). After 7 days in the aquaria the 4 coral treatments had varying degrees of bleaching/paling with healthy at ambient temperatures having the highest concentrations, although these differences were not statistically significant (one-way ANOVA, F=2.623, p=0.123) (D). Microbial communities responded to DOM amendments by growing to significantly higher concentrations after incubating for 24 hours (one-way ANOVA, F=54.09, p=2.3e-08).</a:t>
            </a:r>
          </a:p>
          <a:p>
            <a:endParaRPr lang="en-GB" sz="3200" dirty="0"/>
          </a:p>
          <a:p>
            <a:r>
              <a:rPr lang="en-GB" sz="2900" b="1" u="sng" dirty="0"/>
              <a:t> </a:t>
            </a:r>
            <a:endParaRPr sz="2900" dirty="0"/>
          </a:p>
        </p:txBody>
      </p:sp>
      <p:pic>
        <p:nvPicPr>
          <p:cNvPr id="4" name="Picture 3">
            <a:extLst>
              <a:ext uri="{FF2B5EF4-FFF2-40B4-BE49-F238E27FC236}">
                <a16:creationId xmlns:a16="http://schemas.microsoft.com/office/drawing/2014/main" id="{21786458-F183-D03A-E6BD-9439DC1DD800}"/>
              </a:ext>
            </a:extLst>
          </p:cNvPr>
          <p:cNvPicPr>
            <a:picLocks noChangeAspect="1"/>
          </p:cNvPicPr>
          <p:nvPr/>
        </p:nvPicPr>
        <p:blipFill>
          <a:blip r:embed="rId3"/>
          <a:stretch>
            <a:fillRect/>
          </a:stretch>
        </p:blipFill>
        <p:spPr>
          <a:xfrm>
            <a:off x="0" y="-1"/>
            <a:ext cx="18581914" cy="2627212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4" name="Picture 3" descr="Chart, box and whisker chart&#10;&#10;Description automatically generated">
            <a:extLst>
              <a:ext uri="{FF2B5EF4-FFF2-40B4-BE49-F238E27FC236}">
                <a16:creationId xmlns:a16="http://schemas.microsoft.com/office/drawing/2014/main" id="{CD2233A5-9C96-8056-0509-2FFAC3A36304}"/>
              </a:ext>
            </a:extLst>
          </p:cNvPr>
          <p:cNvPicPr>
            <a:picLocks noChangeAspect="1"/>
          </p:cNvPicPr>
          <p:nvPr/>
        </p:nvPicPr>
        <p:blipFill>
          <a:blip r:embed="rId3"/>
          <a:stretch>
            <a:fillRect/>
          </a:stretch>
        </p:blipFill>
        <p:spPr>
          <a:xfrm>
            <a:off x="555170" y="587827"/>
            <a:ext cx="25717501" cy="20574001"/>
          </a:xfrm>
          <a:prstGeom prst="rect">
            <a:avLst/>
          </a:prstGeom>
        </p:spPr>
      </p:pic>
      <p:sp>
        <p:nvSpPr>
          <p:cNvPr id="5" name="Google Shape;60;p14">
            <a:extLst>
              <a:ext uri="{FF2B5EF4-FFF2-40B4-BE49-F238E27FC236}">
                <a16:creationId xmlns:a16="http://schemas.microsoft.com/office/drawing/2014/main" id="{5BCC91DE-8B43-0092-20D8-C90B916B6DE2}"/>
              </a:ext>
            </a:extLst>
          </p:cNvPr>
          <p:cNvSpPr txBox="1"/>
          <p:nvPr/>
        </p:nvSpPr>
        <p:spPr>
          <a:xfrm>
            <a:off x="0" y="21858837"/>
            <a:ext cx="27432000" cy="8791932"/>
          </a:xfrm>
          <a:prstGeom prst="rect">
            <a:avLst/>
          </a:prstGeom>
          <a:noFill/>
          <a:ln>
            <a:noFill/>
          </a:ln>
        </p:spPr>
        <p:txBody>
          <a:bodyPr spcFirstLastPara="1" wrap="square" lIns="650132" tIns="650132" rIns="650132" bIns="650132" anchor="t" anchorCtr="0">
            <a:spAutoFit/>
          </a:bodyPr>
          <a:lstStyle/>
          <a:p>
            <a:r>
              <a:rPr lang="en-GB" sz="5400" b="1" u="sng" dirty="0"/>
              <a:t>Figure 2: DOC release and Microbial growth.</a:t>
            </a:r>
            <a:r>
              <a:rPr lang="en-GB" sz="5400" dirty="0"/>
              <a:t> Box and whisker plots of surface area normalized DOC concentrations for the 4 coral treatments (A). Box and whisker plots of the DOC drawdown (%) for each treatment after the 36 hour incubation. “Bleached + Heated” is excluded due to loss of samples from DOC contamination (B). Bacterial growth curves for the 6 treatments in the 36 hour bottle incubation, error bars indicate standard error of the mean (C). Box and whisker plots of bacterial specific growth rate, in log10 cells per hour, for the 6</a:t>
            </a:r>
          </a:p>
          <a:p>
            <a:r>
              <a:rPr lang="en-GB" sz="5400" dirty="0"/>
              <a:t>treatments (D).</a:t>
            </a:r>
          </a:p>
          <a:p>
            <a:r>
              <a:rPr lang="en-GB" sz="5400" b="1" u="sng" dirty="0"/>
              <a:t> </a:t>
            </a:r>
            <a:endParaRPr sz="5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10;&#10;Description automatically generated">
            <a:extLst>
              <a:ext uri="{FF2B5EF4-FFF2-40B4-BE49-F238E27FC236}">
                <a16:creationId xmlns:a16="http://schemas.microsoft.com/office/drawing/2014/main" id="{F9A79B32-6878-8F21-80A1-206146487C60}"/>
              </a:ext>
            </a:extLst>
          </p:cNvPr>
          <p:cNvPicPr>
            <a:picLocks noChangeAspect="1"/>
          </p:cNvPicPr>
          <p:nvPr/>
        </p:nvPicPr>
        <p:blipFill>
          <a:blip r:embed="rId2"/>
          <a:stretch>
            <a:fillRect/>
          </a:stretch>
        </p:blipFill>
        <p:spPr>
          <a:xfrm>
            <a:off x="544285" y="423635"/>
            <a:ext cx="7772400" cy="5563743"/>
          </a:xfrm>
          <a:prstGeom prst="rect">
            <a:avLst/>
          </a:prstGeom>
        </p:spPr>
      </p:pic>
    </p:spTree>
    <p:extLst>
      <p:ext uri="{BB962C8B-B14F-4D97-AF65-F5344CB8AC3E}">
        <p14:creationId xmlns:p14="http://schemas.microsoft.com/office/powerpoint/2010/main" val="225305060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6315</TotalTime>
  <Words>563</Words>
  <Application>Microsoft Macintosh PowerPoint</Application>
  <PresentationFormat>Custom</PresentationFormat>
  <Paragraphs>7</Paragraphs>
  <Slides>4</Slides>
  <Notes>3</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4</vt:i4>
      </vt:variant>
    </vt:vector>
  </HeadingPairs>
  <TitlesOfParts>
    <vt:vector size="6" baseType="lpstr">
      <vt:lpstr>Arial</vt:lpstr>
      <vt:lpstr>Simple Light</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Milou G.I. Arts</cp:lastModifiedBy>
  <cp:revision>28</cp:revision>
  <dcterms:modified xsi:type="dcterms:W3CDTF">2023-01-05T17:59:50Z</dcterms:modified>
</cp:coreProperties>
</file>